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68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692E-F0AA-254B-B3E2-7A121266D359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7C61-C508-B842-B7AF-8F0DA768992C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07161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77C61-C508-B842-B7AF-8F0DA768992C}" type="slidenum">
              <a:rPr lang="en-IR" smtClean="0"/>
              <a:t>8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7477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7FF3-C965-EE4E-B01C-2E09A5E9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872E5-CF3D-1B4D-9A16-BC22C4315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E83E-554C-B644-9A59-941C9EB0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B698-2D35-EF4D-9302-A3A61861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CB6D-2802-464F-ABD1-832BB816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68530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7C99-74EE-864C-886C-B2632400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D957B-1430-0548-BA9A-6C09E8FE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9D0A7-633F-B14C-BDAB-5EF741D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4256-0E61-4A4A-BD73-D33DDE61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2B16-DA99-CC4A-8062-F0C6D0E5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0595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9C660-EF76-8244-ACE8-E3917E465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68DCE-B2F7-EC46-AEEA-94C1740BD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B8D0-BA59-C14F-9284-D5A1C50F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9654-8664-3C4F-AC6A-B1BF6DA7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FEE0C-E772-3C45-ADA7-A536ADE5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5954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063-DA6F-2D47-A4D6-7AE619BE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FAC7-D176-A944-86BA-628C735A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5E82-5173-2A42-8C54-05BDE935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B32A4-F221-1B41-BC26-8B12A04D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E79BD-869A-CF41-8307-F5F70AB6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2360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A389-48B2-8C49-A0C3-6DC8D9FC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B8DF-0F9E-8A48-8DC1-D78322A9D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3E4D-B60A-3744-AC9B-2FFEEA86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671F-102C-494A-8C5C-89E1505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EC905-E78D-8347-A04F-BB87509E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15502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AB4A-D18D-3241-958B-8BB48480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953A-0B55-4D4E-934F-4BFF8B010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59A6F-2DC8-0F42-9A38-061EDF0D7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338DE-7DB3-8541-B661-04FC5B6B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637C-5BB4-7E43-9923-1D566507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0069F-F88A-2D49-868E-1FD60F1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166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8958-5A36-E248-89AE-6DAA7C7D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B1733-B230-ED42-8751-81AB048C5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19C1D-8A76-3042-B17D-6CE762AF6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F80CF-2BE3-5F4B-A94F-3D40E8B48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5FB87-3DAE-C74F-B71B-240C1C09B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CCC7C-84E7-9546-8C09-C1899D24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71124-B1B3-424C-BA6E-53E7F40F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CFB60-21DF-EE41-9899-13093613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6961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3C09-8664-6D48-B879-3E29ACA8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2C5DD-9945-024C-B36D-39563C16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E7E84-B410-C444-96E6-7D91A078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6FB8-E81A-814A-A8CB-607561E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95871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7AF58-0BF6-0C4C-84C9-6ECE902D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C35D0-51E5-3945-B446-1EC539E4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50AC-15F8-144C-9933-E14C54F7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7796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3A59-0A9D-BC44-9A17-42CFBFDB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AF88-11FD-5241-B8BC-70B46089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071E-A349-9B40-87AB-9A56F69B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F52BF-D0E4-6F46-AC77-189F8133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B4827-FFB1-7941-B7EE-DC989EB7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13A0-7A66-7645-B8AE-D09F6C83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13361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99A-CE0D-7142-BF16-CA1FCE9B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F8065-5640-A14B-8DC1-40E5AD8AB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2391D-3C5E-144D-8D7F-40424128E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6FA54-55BC-3940-BF26-D34F0458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164C4-D9AC-524A-8D29-9B995954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513F7-B9F6-744A-8A45-EBD0BF8D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96329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9C526-5CFA-7C4A-A27F-E08F9888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F043B-B4B9-D04A-8EFB-2EAC1FD7C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302FD-7C47-2348-BC72-783D8BBA0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B9E8-FE7E-A846-9F33-F8D95B80971E}" type="datetimeFigureOut">
              <a:rPr lang="en-IR" smtClean="0"/>
              <a:t>10/5/2021 R</a:t>
            </a:fld>
            <a:endParaRPr lang="en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254C-5061-D545-97AA-BBE4F9EA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8A64-41E6-DF46-9B00-45FD3C70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59E61-5766-C547-8F40-3D5B56BFBD5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13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20E29-B79C-544C-AF98-7F8FE5D9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0" y="-789432"/>
            <a:ext cx="6726660" cy="87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43DE-1342-5442-8FF3-311B0BD1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R" b="1" dirty="0">
                <a:solidFill>
                  <a:schemeClr val="accent1">
                    <a:lumMod val="75000"/>
                  </a:schemeClr>
                </a:solidFill>
              </a:rPr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702F-D954-2E4F-BDC3-27D27ABE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is used to accurately identify target volumes and sensitive structures and to document configuration of portals and target volume to be irradiated.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ECB06-22CC-6948-A137-EB4CFD0E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36" y="2879532"/>
            <a:ext cx="5517932" cy="3698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643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5AC4-984E-E74E-B5A1-A7A313C8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Treatment Aids </a:t>
            </a:r>
            <a:endParaRPr lang="en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9971F-9571-C143-84F0-F9AD8191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2" y="1918958"/>
            <a:ext cx="3116342" cy="3020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A8E7F-5E13-3444-B768-9CA1D7CF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34" y="2215864"/>
            <a:ext cx="3116342" cy="4155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94E179-7D40-1841-BAA9-8827D2700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366" y="1568683"/>
            <a:ext cx="4843985" cy="2724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E039E-E0D3-DF4D-8856-7AEFAB3758AF}"/>
              </a:ext>
            </a:extLst>
          </p:cNvPr>
          <p:cNvSpPr txBox="1"/>
          <p:nvPr/>
        </p:nvSpPr>
        <p:spPr>
          <a:xfrm>
            <a:off x="345102" y="4939042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Shielding blocks</a:t>
            </a:r>
            <a:endParaRPr lang="en-IR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253EA-DC2C-224D-8EC6-C87137A90ACF}"/>
              </a:ext>
            </a:extLst>
          </p:cNvPr>
          <p:cNvSpPr txBox="1"/>
          <p:nvPr/>
        </p:nvSpPr>
        <p:spPr>
          <a:xfrm>
            <a:off x="5897917" y="184657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dirty="0">
                <a:solidFill>
                  <a:srgbClr val="C00000"/>
                </a:solidFill>
              </a:rPr>
              <a:t>Molds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E0DFB-A1B4-EA4C-AF36-9F9437B38A8E}"/>
              </a:ext>
            </a:extLst>
          </p:cNvPr>
          <p:cNvSpPr txBox="1"/>
          <p:nvPr/>
        </p:nvSpPr>
        <p:spPr>
          <a:xfrm>
            <a:off x="10824293" y="4293425"/>
            <a:ext cx="7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dirty="0">
                <a:solidFill>
                  <a:srgbClr val="C00000"/>
                </a:solidFill>
              </a:rPr>
              <a:t>Masks</a:t>
            </a:r>
          </a:p>
        </p:txBody>
      </p:sp>
    </p:spTree>
    <p:extLst>
      <p:ext uri="{BB962C8B-B14F-4D97-AF65-F5344CB8AC3E}">
        <p14:creationId xmlns:p14="http://schemas.microsoft.com/office/powerpoint/2010/main" val="326898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3C02-DEA0-3640-A258-474270C0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R" b="1" dirty="0">
                <a:solidFill>
                  <a:schemeClr val="accent1">
                    <a:lumMod val="75000"/>
                  </a:schemeClr>
                </a:solidFill>
              </a:rPr>
              <a:t>Treatment Planning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B6EEEB-4508-7E4F-8F9A-397000609C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9516" y="3334512"/>
            <a:ext cx="2872346" cy="2958186"/>
          </a:xfrm>
          <a:ln>
            <a:solidFill>
              <a:schemeClr val="tx1"/>
            </a:solidFill>
          </a:ln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0D58E29-B5B9-3145-8971-A3EC7F8F58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87335" y="3922783"/>
            <a:ext cx="5612956" cy="245847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200D7-FC3F-E541-8451-E1BFB0A8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743" y="1500147"/>
            <a:ext cx="3311120" cy="2308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543F38-425C-CA43-8525-CC6635DC82FD}"/>
              </a:ext>
            </a:extLst>
          </p:cNvPr>
          <p:cNvSpPr txBox="1"/>
          <p:nvPr/>
        </p:nvSpPr>
        <p:spPr>
          <a:xfrm>
            <a:off x="949516" y="296518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b="1" dirty="0">
                <a:solidFill>
                  <a:srgbClr val="C00000"/>
                </a:solidFill>
              </a:rPr>
              <a:t>2D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854E6-C357-5C4D-8686-1A37EA37E837}"/>
              </a:ext>
            </a:extLst>
          </p:cNvPr>
          <p:cNvSpPr txBox="1"/>
          <p:nvPr/>
        </p:nvSpPr>
        <p:spPr>
          <a:xfrm>
            <a:off x="7286863" y="1503085"/>
            <a:ext cx="417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b="1" dirty="0">
                <a:solidFill>
                  <a:srgbClr val="C00000"/>
                </a:solidFill>
              </a:rPr>
              <a:t>3D Conformal Radiation Therapy (3DCRT)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C8995-7720-204E-8431-9D82A667CD3B}"/>
              </a:ext>
            </a:extLst>
          </p:cNvPr>
          <p:cNvSpPr txBox="1"/>
          <p:nvPr/>
        </p:nvSpPr>
        <p:spPr>
          <a:xfrm>
            <a:off x="6858123" y="6375382"/>
            <a:ext cx="464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Intensity-Modulated Radiation Therapy (IMRT)</a:t>
            </a:r>
          </a:p>
        </p:txBody>
      </p:sp>
    </p:spTree>
    <p:extLst>
      <p:ext uri="{BB962C8B-B14F-4D97-AF65-F5344CB8AC3E}">
        <p14:creationId xmlns:p14="http://schemas.microsoft.com/office/powerpoint/2010/main" val="331227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20C9-360B-684B-B869-34356466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Dose-Volume Histogram (DVH)</a:t>
            </a:r>
            <a:endParaRPr lang="en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E4F0-3E46-8C4D-AAF8-6C6FBBC7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4" y="1418967"/>
            <a:ext cx="9582912" cy="52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DBBE-B2ED-484B-AB71-1CF787F7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R" b="1" dirty="0">
                <a:solidFill>
                  <a:schemeClr val="accent1">
                    <a:lumMod val="75000"/>
                  </a:schemeClr>
                </a:solidFill>
              </a:rPr>
              <a:t>Beam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98E61-1C6A-6749-B9EF-F30911E7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250" y="1924844"/>
            <a:ext cx="5397500" cy="4152900"/>
          </a:xfrm>
        </p:spPr>
      </p:pic>
    </p:spTree>
    <p:extLst>
      <p:ext uri="{BB962C8B-B14F-4D97-AF65-F5344CB8AC3E}">
        <p14:creationId xmlns:p14="http://schemas.microsoft.com/office/powerpoint/2010/main" val="291101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BE9D-0BB6-8345-BE6F-8814D5E6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R" b="1" dirty="0">
                <a:solidFill>
                  <a:schemeClr val="accent1">
                    <a:lumMod val="75000"/>
                  </a:schemeClr>
                </a:solidFill>
              </a:rPr>
              <a:t>Multi-leaf Collimator (MLC)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355105-9B49-074A-AE44-3C019D75A1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8301" y="1830827"/>
            <a:ext cx="4479290" cy="4340934"/>
          </a:xfrm>
          <a:ln>
            <a:solidFill>
              <a:schemeClr val="tx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78EC8B-0480-4843-9BE1-1CCCFE1D4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175907"/>
            <a:ext cx="4867699" cy="36507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180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93A4B-B8AA-354D-AE58-C95EF0C03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3"/>
          <a:stretch/>
        </p:blipFill>
        <p:spPr>
          <a:xfrm>
            <a:off x="1521925" y="460248"/>
            <a:ext cx="9148149" cy="5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4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5371-B8B1-F54B-B70D-B87A2F1A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Approaches to IMRT</a:t>
            </a:r>
            <a:endParaRPr lang="en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7B11-FEB9-4946-B5A3-E17C2377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Step-and-shoot</a:t>
            </a:r>
          </a:p>
          <a:p>
            <a:r>
              <a:rPr lang="en-US" dirty="0"/>
              <a:t>Dynamic </a:t>
            </a:r>
          </a:p>
          <a:p>
            <a:r>
              <a:rPr lang="en-US" dirty="0"/>
              <a:t>Helical tomotherapy</a:t>
            </a:r>
          </a:p>
          <a:p>
            <a:r>
              <a:rPr lang="en-US" dirty="0"/>
              <a:t>CyberKnife </a:t>
            </a:r>
          </a:p>
          <a:p>
            <a:pPr marL="0" indent="0">
              <a:buNone/>
            </a:pPr>
            <a:endParaRPr lang="en-US" dirty="0"/>
          </a:p>
          <a:p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6DB41-2CA4-944B-9E50-778C59B1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80" y="1472147"/>
            <a:ext cx="2971800" cy="256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D6CB7-C1EA-7640-A62A-261A737E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172484"/>
            <a:ext cx="5270500" cy="2387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46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921C-C531-644E-9401-69CCE0A1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PROBABILITY OF TUMOR CONTROL </a:t>
            </a:r>
            <a:endParaRPr lang="en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56C63-7574-8D4B-B41C-7C99808C0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subclinical disease </a:t>
            </a:r>
            <a:r>
              <a:rPr lang="en-US" dirty="0"/>
              <a:t>(deposit of tumor cells too small to be detected clinically or even microscopically), doses of </a:t>
            </a:r>
            <a:r>
              <a:rPr lang="en-US" dirty="0">
                <a:solidFill>
                  <a:srgbClr val="C00000"/>
                </a:solidFill>
              </a:rPr>
              <a:t>45 to 50 Gy </a:t>
            </a:r>
            <a:r>
              <a:rPr lang="en-US" dirty="0"/>
              <a:t>will result in disease control in more than 90% of patients. (CTV)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clinically palpable tumors</a:t>
            </a:r>
            <a:r>
              <a:rPr lang="en-US" dirty="0"/>
              <a:t>, doses of </a:t>
            </a:r>
            <a:r>
              <a:rPr lang="en-US" dirty="0">
                <a:solidFill>
                  <a:srgbClr val="C00000"/>
                </a:solidFill>
              </a:rPr>
              <a:t>65 to 80 Gy or even higher </a:t>
            </a:r>
            <a:r>
              <a:rPr lang="en-US" dirty="0"/>
              <a:t>are required. (GTV)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boost</a:t>
            </a:r>
            <a:r>
              <a:rPr lang="en-US" dirty="0"/>
              <a:t> is an additional dose administered through small portals to residual disease; it is given to obtain a similar probability of control as for subclinical aggregates.</a:t>
            </a:r>
          </a:p>
        </p:txBody>
      </p:sp>
    </p:spTree>
    <p:extLst>
      <p:ext uri="{BB962C8B-B14F-4D97-AF65-F5344CB8AC3E}">
        <p14:creationId xmlns:p14="http://schemas.microsoft.com/office/powerpoint/2010/main" val="7029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2BBE-159C-0444-B832-1603C1FA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NORMAL TISSUE EFFECTS </a:t>
            </a:r>
            <a:endParaRPr lang="en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117F-EF13-2748-A8E7-CD622FCC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effects of irradiation are described based on the time in which they are observed: </a:t>
            </a:r>
            <a:r>
              <a:rPr lang="en-US" i="1" dirty="0">
                <a:solidFill>
                  <a:srgbClr val="C00000"/>
                </a:solidFill>
              </a:rPr>
              <a:t>acute</a:t>
            </a:r>
            <a:r>
              <a:rPr lang="en-US" i="1" dirty="0"/>
              <a:t> </a:t>
            </a:r>
            <a:r>
              <a:rPr lang="en-US" dirty="0"/>
              <a:t>(first 6 months), </a:t>
            </a:r>
            <a:r>
              <a:rPr lang="en-US" i="1" dirty="0">
                <a:solidFill>
                  <a:srgbClr val="C00000"/>
                </a:solidFill>
              </a:rPr>
              <a:t>subacute</a:t>
            </a:r>
            <a:r>
              <a:rPr lang="en-US" i="1" dirty="0"/>
              <a:t> </a:t>
            </a:r>
            <a:r>
              <a:rPr lang="en-US" dirty="0"/>
              <a:t>(second 6 months), or </a:t>
            </a:r>
            <a:r>
              <a:rPr lang="en-US" i="1" dirty="0">
                <a:solidFill>
                  <a:srgbClr val="C00000"/>
                </a:solidFill>
              </a:rPr>
              <a:t>late</a:t>
            </a:r>
            <a:r>
              <a:rPr lang="en-US" dirty="0"/>
              <a:t>.</a:t>
            </a:r>
          </a:p>
          <a:p>
            <a:r>
              <a:rPr lang="en-US" dirty="0"/>
              <a:t>Depending on their cellular architecture, organs are classified by functional subunits in either </a:t>
            </a:r>
            <a:r>
              <a:rPr lang="en-US" b="1" dirty="0">
                <a:solidFill>
                  <a:srgbClr val="C00000"/>
                </a:solidFill>
              </a:rPr>
              <a:t>series</a:t>
            </a:r>
            <a:r>
              <a:rPr lang="en-US" dirty="0"/>
              <a:t> (e.g., the spinal cord), in which injury of a segment results in a functional deficit of the distal organ, or </a:t>
            </a:r>
            <a:r>
              <a:rPr lang="en-US" b="1" dirty="0">
                <a:solidFill>
                  <a:srgbClr val="C00000"/>
                </a:solidFill>
              </a:rPr>
              <a:t>parallel</a:t>
            </a:r>
            <a:r>
              <a:rPr lang="en-US" dirty="0"/>
              <a:t> (e.g., lung, kidney), in which injury of a segment is compensated by function of unaffected adjacent segments. </a:t>
            </a:r>
          </a:p>
          <a:p>
            <a:endParaRPr lang="en-US" dirty="0"/>
          </a:p>
          <a:p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27159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2AB076-F973-E54F-9511-DE883AF89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Ali Bagheri M.D</a:t>
            </a:r>
            <a:br>
              <a:rPr lang="en-US" dirty="0"/>
            </a:br>
            <a:r>
              <a:rPr lang="en-US" dirty="0"/>
              <a:t>Assistant Professor in Radiation Oncology</a:t>
            </a:r>
            <a:br>
              <a:rPr lang="en-US" dirty="0"/>
            </a:br>
            <a:r>
              <a:rPr lang="en-US" dirty="0"/>
              <a:t>Director of Brachytherapy Services at Ahvaz Golestan Hospital</a:t>
            </a:r>
            <a:br>
              <a:rPr lang="en-US" dirty="0"/>
            </a:br>
            <a:r>
              <a:rPr lang="en-US" dirty="0"/>
              <a:t>Radiation Oncology Department</a:t>
            </a:r>
            <a:br>
              <a:rPr lang="en-US" dirty="0"/>
            </a:br>
            <a:r>
              <a:rPr lang="en-US" dirty="0"/>
              <a:t>Ahvaz Jundishapur University of Medical Sciences</a:t>
            </a:r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9628B-8B10-474D-AF64-9D81F178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84" y="396476"/>
            <a:ext cx="8790432" cy="32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41AD-582C-394E-9956-3B7A83F4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THERAPEUTIC RATIO (GAIN)</a:t>
            </a:r>
            <a:endParaRPr lang="en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B7395-FA08-884C-8E64-6CB8766CF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optimal irradiation dose will produce maximal probability of tumor control with minimal frequency of complications.</a:t>
            </a:r>
          </a:p>
          <a:p>
            <a:r>
              <a:rPr lang="en-US" dirty="0"/>
              <a:t>The more the curves of tumor control probability and complication probability </a:t>
            </a:r>
            <a:r>
              <a:rPr lang="en-US" dirty="0">
                <a:solidFill>
                  <a:srgbClr val="C00000"/>
                </a:solidFill>
              </a:rPr>
              <a:t>diverge</a:t>
            </a:r>
            <a:r>
              <a:rPr lang="en-US" dirty="0"/>
              <a:t>, the more favorable the therapeutic ratio. </a:t>
            </a:r>
          </a:p>
          <a:p>
            <a:endParaRPr lang="en-I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FE9202-D18A-D04E-98E8-7078EB677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145760"/>
            <a:ext cx="5402877" cy="3711067"/>
          </a:xfrm>
        </p:spPr>
      </p:pic>
    </p:spTree>
    <p:extLst>
      <p:ext uri="{BB962C8B-B14F-4D97-AF65-F5344CB8AC3E}">
        <p14:creationId xmlns:p14="http://schemas.microsoft.com/office/powerpoint/2010/main" val="1036472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9B82-1435-3E4B-B881-00010790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DOSE-TIME FACTORS</a:t>
            </a:r>
            <a:endParaRPr lang="en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61C4-50CD-0944-87C6-DB6CA6D1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Fractionation</a:t>
            </a:r>
            <a:r>
              <a:rPr lang="en-US" dirty="0"/>
              <a:t> of irradiation with prolongation of radiation course </a:t>
            </a:r>
            <a:r>
              <a:rPr lang="en-US" b="1" dirty="0"/>
              <a:t>spares acute reactions </a:t>
            </a:r>
            <a:r>
              <a:rPr lang="en-US" dirty="0"/>
              <a:t>because of compensatory proliferation of the acute responding tissues.</a:t>
            </a:r>
          </a:p>
          <a:p>
            <a:r>
              <a:rPr lang="en-US" dirty="0"/>
              <a:t>A prolonged course of therapy decreases early acute reactions but </a:t>
            </a:r>
            <a:r>
              <a:rPr lang="en-US" b="1" dirty="0"/>
              <a:t>does not protect against serious late damage </a:t>
            </a:r>
            <a:r>
              <a:rPr lang="en-US" dirty="0"/>
              <a:t>to normal tissue. In addition, it may allow the growth of rapidly proliferating tumors and may be inconvenient for the patient.</a:t>
            </a:r>
          </a:p>
          <a:p>
            <a:r>
              <a:rPr lang="en-US" b="1" dirty="0"/>
              <a:t>Late damage </a:t>
            </a:r>
            <a:r>
              <a:rPr lang="en-US" dirty="0"/>
              <a:t>is dictated predominantly by </a:t>
            </a:r>
            <a:r>
              <a:rPr lang="en-US" b="1" dirty="0"/>
              <a:t>radiation fraction size </a:t>
            </a:r>
            <a:r>
              <a:rPr lang="en-US" dirty="0"/>
              <a:t>(rather than overall radiation course treatment time).</a:t>
            </a:r>
          </a:p>
        </p:txBody>
      </p:sp>
    </p:spTree>
    <p:extLst>
      <p:ext uri="{BB962C8B-B14F-4D97-AF65-F5344CB8AC3E}">
        <p14:creationId xmlns:p14="http://schemas.microsoft.com/office/powerpoint/2010/main" val="35091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E60B-4069-BE48-B791-A05478DC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Linear-Quadratic Equation (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α/β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Ratio)</a:t>
            </a:r>
            <a:endParaRPr lang="en-I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49AB9-2D85-BB4C-8AE9-D34D50C89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28" b="11622"/>
          <a:stretch/>
        </p:blipFill>
        <p:spPr>
          <a:xfrm>
            <a:off x="1486878" y="1426211"/>
            <a:ext cx="9218243" cy="526478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8195BE-27B0-DC46-850D-2CBE37EFCF2D}"/>
              </a:ext>
            </a:extLst>
          </p:cNvPr>
          <p:cNvSpPr/>
          <p:nvPr/>
        </p:nvSpPr>
        <p:spPr>
          <a:xfrm>
            <a:off x="5501640" y="4739640"/>
            <a:ext cx="4770120" cy="777240"/>
          </a:xfrm>
          <a:prstGeom prst="rect">
            <a:avLst/>
          </a:prstGeom>
          <a:solidFill>
            <a:srgbClr val="FFF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41366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BE46-BA41-D14E-BADE-B1C74AF1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α/β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Ratio</a:t>
            </a:r>
            <a:endParaRPr lang="en-I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1B900-B07E-6646-A007-63578FC7EA3E}"/>
              </a:ext>
            </a:extLst>
          </p:cNvPr>
          <p:cNvSpPr/>
          <p:nvPr/>
        </p:nvSpPr>
        <p:spPr>
          <a:xfrm>
            <a:off x="1036320" y="2952095"/>
            <a:ext cx="10119360" cy="1754326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</a:rPr>
              <a:t>Acutely reacting tissues</a:t>
            </a:r>
            <a:r>
              <a:rPr lang="en-US" sz="3600" dirty="0"/>
              <a:t> have a </a:t>
            </a:r>
            <a:r>
              <a:rPr lang="en-US" sz="3600" b="1" dirty="0">
                <a:solidFill>
                  <a:srgbClr val="C00000"/>
                </a:solidFill>
              </a:rPr>
              <a:t>high</a:t>
            </a:r>
            <a:r>
              <a:rPr lang="en-US" sz="3600" dirty="0"/>
              <a:t> </a:t>
            </a:r>
            <a:r>
              <a:rPr lang="el-GR" sz="3600" dirty="0"/>
              <a:t>α/β </a:t>
            </a:r>
            <a:r>
              <a:rPr lang="en-US" sz="3600" dirty="0"/>
              <a:t>ratio (between 8 and 15 Gy), whereas tissues involved in </a:t>
            </a:r>
            <a:r>
              <a:rPr lang="en-US" sz="3600" dirty="0">
                <a:solidFill>
                  <a:srgbClr val="C00000"/>
                </a:solidFill>
              </a:rPr>
              <a:t>late effects</a:t>
            </a:r>
            <a:r>
              <a:rPr lang="en-US" sz="3600" dirty="0"/>
              <a:t> have a </a:t>
            </a:r>
            <a:r>
              <a:rPr lang="en-US" sz="3600" b="1" dirty="0">
                <a:solidFill>
                  <a:srgbClr val="C00000"/>
                </a:solidFill>
              </a:rPr>
              <a:t>low</a:t>
            </a:r>
            <a:r>
              <a:rPr lang="en-US" sz="3600" dirty="0"/>
              <a:t> </a:t>
            </a:r>
            <a:r>
              <a:rPr lang="el-GR" sz="3600" dirty="0"/>
              <a:t>α/β </a:t>
            </a:r>
            <a:r>
              <a:rPr lang="en-US" sz="3600" dirty="0"/>
              <a:t>ratio (1 to 5 Gy). </a:t>
            </a:r>
          </a:p>
        </p:txBody>
      </p:sp>
    </p:spTree>
    <p:extLst>
      <p:ext uri="{BB962C8B-B14F-4D97-AF65-F5344CB8AC3E}">
        <p14:creationId xmlns:p14="http://schemas.microsoft.com/office/powerpoint/2010/main" val="3423439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3A00-F941-E94D-ADF2-9E037E62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COMBINATION OF THERAPEUTIC MODALITIES </a:t>
            </a:r>
            <a:endParaRPr lang="en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4F4A-2889-FD4F-984F-D1DBD139B7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Preoperative Radiation Therapy </a:t>
            </a:r>
          </a:p>
          <a:p>
            <a:r>
              <a:rPr lang="en-US" dirty="0"/>
              <a:t>Postoperative Irradiation </a:t>
            </a:r>
          </a:p>
          <a:p>
            <a:r>
              <a:rPr lang="en-US" dirty="0"/>
              <a:t>Irradiation and Chemotherapy </a:t>
            </a:r>
          </a:p>
          <a:p>
            <a:pPr lvl="1"/>
            <a:r>
              <a:rPr lang="en-US" dirty="0"/>
              <a:t>Primary chemotherapy </a:t>
            </a:r>
          </a:p>
          <a:p>
            <a:pPr lvl="1"/>
            <a:r>
              <a:rPr lang="en-US" dirty="0"/>
              <a:t>Adjuvant chemotherapy </a:t>
            </a:r>
          </a:p>
          <a:p>
            <a:pPr lvl="1"/>
            <a:r>
              <a:rPr lang="en-US" dirty="0"/>
              <a:t>Neoadjuvant chemotherapy </a:t>
            </a:r>
          </a:p>
          <a:p>
            <a:pPr lvl="1"/>
            <a:r>
              <a:rPr lang="en-IR" dirty="0"/>
              <a:t>Concurrent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28C177-8A76-E941-B2C4-DE1F9AA6AB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3119" y="1762538"/>
            <a:ext cx="5841261" cy="4477511"/>
          </a:xfrm>
        </p:spPr>
      </p:pic>
    </p:spTree>
    <p:extLst>
      <p:ext uri="{BB962C8B-B14F-4D97-AF65-F5344CB8AC3E}">
        <p14:creationId xmlns:p14="http://schemas.microsoft.com/office/powerpoint/2010/main" val="23466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A16C-8C9A-F64A-ABDC-F461CEC2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MANAGEMENT OF THE PATIENT WITH CANCER</a:t>
            </a:r>
            <a:endParaRPr lang="en-I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ECAD-08AF-F245-B8DD-A9590C18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8406"/>
            <a:ext cx="3939318" cy="2817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19F7F-ABAA-A242-B588-600C3CC3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634" y="3715302"/>
            <a:ext cx="4646588" cy="26121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ABFF9-5BFA-AA45-BE67-82791DE59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675" y="1946654"/>
            <a:ext cx="4646589" cy="24394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1A2E6C-8D61-0A4A-8E64-71C4C3F2F2C3}"/>
              </a:ext>
            </a:extLst>
          </p:cNvPr>
          <p:cNvSpPr txBox="1"/>
          <p:nvPr/>
        </p:nvSpPr>
        <p:spPr>
          <a:xfrm>
            <a:off x="838200" y="4386113"/>
            <a:ext cx="99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sz="2000" b="1" dirty="0"/>
              <a:t>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16501-F9C0-8F4B-9C7D-261B57142072}"/>
              </a:ext>
            </a:extLst>
          </p:cNvPr>
          <p:cNvSpPr txBox="1"/>
          <p:nvPr/>
        </p:nvSpPr>
        <p:spPr>
          <a:xfrm>
            <a:off x="3577634" y="6327438"/>
            <a:ext cx="19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b="1" dirty="0"/>
              <a:t>Radiation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DAC5E-F1F3-8F4F-BC8E-5922095DF7DC}"/>
              </a:ext>
            </a:extLst>
          </p:cNvPr>
          <p:cNvSpPr txBox="1"/>
          <p:nvPr/>
        </p:nvSpPr>
        <p:spPr>
          <a:xfrm>
            <a:off x="9659224" y="4386113"/>
            <a:ext cx="159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b="1" dirty="0"/>
              <a:t>Chemotherapy</a:t>
            </a:r>
          </a:p>
        </p:txBody>
      </p:sp>
    </p:spTree>
    <p:extLst>
      <p:ext uri="{BB962C8B-B14F-4D97-AF65-F5344CB8AC3E}">
        <p14:creationId xmlns:p14="http://schemas.microsoft.com/office/powerpoint/2010/main" val="40879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78BB8B-351A-144A-A508-94B975D304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58439" y="574310"/>
            <a:ext cx="6675120" cy="44886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EC2AEC-AB88-9F44-A6AA-B8BD65CC702F}"/>
              </a:ext>
            </a:extLst>
          </p:cNvPr>
          <p:cNvSpPr txBox="1"/>
          <p:nvPr/>
        </p:nvSpPr>
        <p:spPr>
          <a:xfrm>
            <a:off x="373856" y="5284457"/>
            <a:ext cx="11444287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The aim of radiation therapy is to deliver a precisely measured dose of radiation to a defined tumor volume with minimal damage to surrounding healthy tissue. 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59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014443-07C3-A440-BD2C-CAA3176E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GOAL OF THERAPY </a:t>
            </a:r>
            <a:endParaRPr lang="en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0ED66-4395-B24A-8168-39EEBC039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Cure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4476A-9105-DA44-8E4F-04307A376E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probability of long-term survival after adequate therapy; </a:t>
            </a:r>
          </a:p>
          <a:p>
            <a:r>
              <a:rPr lang="en-US" dirty="0"/>
              <a:t>Some side effects of therapy, although undesirable, may be acceptable.</a:t>
            </a:r>
            <a:endParaRPr lang="en-US" dirty="0">
              <a:effectLst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A12972-8097-1841-9489-01383C818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IR" sz="2800" dirty="0">
                <a:solidFill>
                  <a:srgbClr val="C00000"/>
                </a:solidFill>
              </a:rPr>
              <a:t>Palliation</a:t>
            </a:r>
            <a:endParaRPr lang="en-IR" sz="1800" dirty="0">
              <a:solidFill>
                <a:srgbClr val="C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8DD5E-2DA4-B348-AA62-5122908A7B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little hope of survival for extended periods. </a:t>
            </a:r>
          </a:p>
          <a:p>
            <a:r>
              <a:rPr lang="en-US" dirty="0"/>
              <a:t>Symptoms producing discomfort or an impending condition that may impair comfort or self-sufficiency require treatment.</a:t>
            </a:r>
          </a:p>
        </p:txBody>
      </p:sp>
    </p:spTree>
    <p:extLst>
      <p:ext uri="{BB962C8B-B14F-4D97-AF65-F5344CB8AC3E}">
        <p14:creationId xmlns:p14="http://schemas.microsoft.com/office/powerpoint/2010/main" val="2271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FF67-55C2-EE43-BE9A-15A3D2AE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R" b="1" dirty="0">
                <a:solidFill>
                  <a:schemeClr val="accent1">
                    <a:lumMod val="75000"/>
                  </a:schemeClr>
                </a:solidFill>
              </a:rPr>
              <a:t>Linear Accelarator  (LINAC)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2540CE-8205-8F46-B253-969BD352BD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7086"/>
            <a:ext cx="5181600" cy="332841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E308D14-BB28-5244-93FD-B97CBA4E5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5781"/>
            <a:ext cx="5181600" cy="345102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55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0933-7F69-F443-BEB1-56F2A774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Prescribed Radiation Dose</a:t>
            </a:r>
            <a:endParaRPr lang="en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C66C-E4F2-5B4E-9009-3A4C8E6AE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Tumor extent (stage)</a:t>
            </a:r>
          </a:p>
          <a:p>
            <a:r>
              <a:rPr lang="en-US" dirty="0"/>
              <a:t>Pathologic characteristics of tumor </a:t>
            </a:r>
          </a:p>
          <a:p>
            <a:r>
              <a:rPr lang="en-US" dirty="0"/>
              <a:t>Goal of therapy (cure or palliation)</a:t>
            </a:r>
          </a:p>
          <a:p>
            <a:r>
              <a:rPr lang="en-US" dirty="0"/>
              <a:t>Irradiation alone or combined with surgery, chemotherapy, or both</a:t>
            </a:r>
            <a:endParaRPr lang="en-US" dirty="0">
              <a:effectLst/>
            </a:endParaRPr>
          </a:p>
          <a:p>
            <a:r>
              <a:rPr lang="en-US" dirty="0"/>
              <a:t>Nearby organs at risk (OARs)</a:t>
            </a:r>
            <a:br>
              <a:rPr lang="en-US" dirty="0"/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99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F877AD-10E5-844F-8F06-2CC7E3EB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Treatment Volumes </a:t>
            </a:r>
            <a:endParaRPr lang="en-I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D2546A-7C14-FB4B-942D-E4A5CD26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23" t="1951" r="6651" b="15896"/>
          <a:stretch/>
        </p:blipFill>
        <p:spPr>
          <a:xfrm>
            <a:off x="5205984" y="606552"/>
            <a:ext cx="6522720" cy="564489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2A886B-CD9B-0542-8776-BD07BA739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Gross tumor volume (GTV)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Clinical target volume (CTV)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Planning target volume (PTV)</a:t>
            </a:r>
          </a:p>
          <a:p>
            <a:endParaRPr lang="en-I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931EA-3D15-B542-A424-D180EB94E775}"/>
              </a:ext>
            </a:extLst>
          </p:cNvPr>
          <p:cNvSpPr txBox="1"/>
          <p:nvPr/>
        </p:nvSpPr>
        <p:spPr>
          <a:xfrm>
            <a:off x="7626463" y="3778528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dirty="0">
                <a:solidFill>
                  <a:srgbClr val="C00000"/>
                </a:solidFill>
              </a:rPr>
              <a:t>GTV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96C7D-6ED1-AA4B-ACB9-6ED1243D92C5}"/>
              </a:ext>
            </a:extLst>
          </p:cNvPr>
          <p:cNvSpPr txBox="1"/>
          <p:nvPr/>
        </p:nvSpPr>
        <p:spPr>
          <a:xfrm>
            <a:off x="9436608" y="1786128"/>
            <a:ext cx="55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dirty="0">
                <a:solidFill>
                  <a:srgbClr val="C00000"/>
                </a:solidFill>
              </a:rPr>
              <a:t>CTV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77797-8179-4A4A-A537-242B6B465DB4}"/>
              </a:ext>
            </a:extLst>
          </p:cNvPr>
          <p:cNvSpPr txBox="1"/>
          <p:nvPr/>
        </p:nvSpPr>
        <p:spPr>
          <a:xfrm>
            <a:off x="9818828" y="1441180"/>
            <a:ext cx="54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dirty="0">
                <a:solidFill>
                  <a:srgbClr val="C00000"/>
                </a:solidFill>
              </a:rPr>
              <a:t>PTV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2CDF1-929E-6D40-A589-3AF9A418438D}"/>
              </a:ext>
            </a:extLst>
          </p:cNvPr>
          <p:cNvSpPr txBox="1"/>
          <p:nvPr/>
        </p:nvSpPr>
        <p:spPr>
          <a:xfrm>
            <a:off x="8857873" y="296918"/>
            <a:ext cx="13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dirty="0">
                <a:solidFill>
                  <a:srgbClr val="C00000"/>
                </a:solidFill>
              </a:rPr>
              <a:t>Field Border</a:t>
            </a:r>
          </a:p>
        </p:txBody>
      </p:sp>
    </p:spTree>
    <p:extLst>
      <p:ext uri="{BB962C8B-B14F-4D97-AF65-F5344CB8AC3E}">
        <p14:creationId xmlns:p14="http://schemas.microsoft.com/office/powerpoint/2010/main" val="204055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8184-472C-5344-821E-955C21A9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R" b="1" dirty="0">
                <a:solidFill>
                  <a:schemeClr val="accent1">
                    <a:lumMod val="75000"/>
                  </a:schemeClr>
                </a:solidFill>
              </a:rPr>
              <a:t>Beam Pnumbra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BEB2C-A7D5-C242-A829-8117D5CA1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10"/>
          <a:stretch/>
        </p:blipFill>
        <p:spPr>
          <a:xfrm>
            <a:off x="2667209" y="1681545"/>
            <a:ext cx="6857581" cy="4390072"/>
          </a:xfrm>
        </p:spPr>
      </p:pic>
    </p:spTree>
    <p:extLst>
      <p:ext uri="{BB962C8B-B14F-4D97-AF65-F5344CB8AC3E}">
        <p14:creationId xmlns:p14="http://schemas.microsoft.com/office/powerpoint/2010/main" val="333781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646</Words>
  <Application>Microsoft Macintosh PowerPoint</Application>
  <PresentationFormat>Widescreen</PresentationFormat>
  <Paragraphs>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MANAGEMENT OF THE PATIENT WITH CANCER</vt:lpstr>
      <vt:lpstr>PowerPoint Presentation</vt:lpstr>
      <vt:lpstr>GOAL OF THERAPY </vt:lpstr>
      <vt:lpstr>Linear Accelarator  (LINAC)</vt:lpstr>
      <vt:lpstr>Prescribed Radiation Dose</vt:lpstr>
      <vt:lpstr>Treatment Volumes </vt:lpstr>
      <vt:lpstr>Beam Pnumbra</vt:lpstr>
      <vt:lpstr>Simulation</vt:lpstr>
      <vt:lpstr>Treatment Aids </vt:lpstr>
      <vt:lpstr>Treatment Planning</vt:lpstr>
      <vt:lpstr>Dose-Volume Histogram (DVH)</vt:lpstr>
      <vt:lpstr>Beam Profile</vt:lpstr>
      <vt:lpstr>Multi-leaf Collimator (MLC)</vt:lpstr>
      <vt:lpstr>PowerPoint Presentation</vt:lpstr>
      <vt:lpstr>Approaches to IMRT</vt:lpstr>
      <vt:lpstr>PROBABILITY OF TUMOR CONTROL </vt:lpstr>
      <vt:lpstr>NORMAL TISSUE EFFECTS </vt:lpstr>
      <vt:lpstr>THERAPEUTIC RATIO (GAIN)</vt:lpstr>
      <vt:lpstr>DOSE-TIME FACTORS</vt:lpstr>
      <vt:lpstr>Linear-Quadratic Equation (α/β Ratio)</vt:lpstr>
      <vt:lpstr>α/β Ratio</vt:lpstr>
      <vt:lpstr>COMBINATION OF THERAPEUTIC MODALITIES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</cp:revision>
  <dcterms:created xsi:type="dcterms:W3CDTF">2021-10-02T14:32:51Z</dcterms:created>
  <dcterms:modified xsi:type="dcterms:W3CDTF">2021-10-05T07:26:21Z</dcterms:modified>
</cp:coreProperties>
</file>